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0" r:id="rId3"/>
    <p:sldId id="263" r:id="rId4"/>
    <p:sldId id="294" r:id="rId5"/>
    <p:sldId id="295" r:id="rId6"/>
    <p:sldId id="264" r:id="rId7"/>
    <p:sldId id="265" r:id="rId8"/>
    <p:sldId id="292" r:id="rId9"/>
    <p:sldId id="293" r:id="rId10"/>
    <p:sldId id="286" r:id="rId11"/>
    <p:sldId id="287" r:id="rId12"/>
    <p:sldId id="288" r:id="rId13"/>
    <p:sldId id="290" r:id="rId14"/>
    <p:sldId id="266" r:id="rId15"/>
    <p:sldId id="274" r:id="rId16"/>
    <p:sldId id="275" r:id="rId17"/>
    <p:sldId id="268" r:id="rId18"/>
    <p:sldId id="282" r:id="rId19"/>
    <p:sldId id="278" r:id="rId20"/>
    <p:sldId id="276" r:id="rId21"/>
    <p:sldId id="277" r:id="rId22"/>
    <p:sldId id="283" r:id="rId23"/>
    <p:sldId id="284" r:id="rId24"/>
    <p:sldId id="280" r:id="rId25"/>
    <p:sldId id="281" r:id="rId26"/>
    <p:sldId id="269" r:id="rId27"/>
    <p:sldId id="272" r:id="rId28"/>
    <p:sldId id="289" r:id="rId29"/>
    <p:sldId id="285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58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6" autoAdjust="0"/>
    <p:restoredTop sz="94660"/>
  </p:normalViewPr>
  <p:slideViewPr>
    <p:cSldViewPr>
      <p:cViewPr>
        <p:scale>
          <a:sx n="57" d="100"/>
          <a:sy n="57" d="100"/>
        </p:scale>
        <p:origin x="-1728" y="-3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channel/UCeBfpZvsxbnr_qMWu4gT2XQ?view_as=subscriber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8001000" cy="3581400"/>
          </a:xfrm>
        </p:spPr>
        <p:txBody>
          <a:bodyPr>
            <a:normAutofit/>
          </a:bodyPr>
          <a:lstStyle/>
          <a:p>
            <a:r>
              <a:rPr lang="en-US" sz="7300" b="1" dirty="0" smtClean="0"/>
              <a:t>Welcome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3600" b="1" dirty="0" smtClean="0"/>
              <a:t>to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4900" b="1" dirty="0" smtClean="0"/>
              <a:t> Induction class </a:t>
            </a:r>
            <a:br>
              <a:rPr lang="en-US" sz="4900" b="1" dirty="0" smtClean="0"/>
            </a:br>
            <a:r>
              <a:rPr lang="en-US" sz="6000" b="1" dirty="0" smtClean="0">
                <a:solidFill>
                  <a:srgbClr val="002060"/>
                </a:solidFill>
              </a:rPr>
              <a:t>2020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038600"/>
            <a:ext cx="8001000" cy="2590800"/>
          </a:xfrm>
        </p:spPr>
        <p:txBody>
          <a:bodyPr>
            <a:normAutofit fontScale="47500" lnSpcReduction="20000"/>
          </a:bodyPr>
          <a:lstStyle/>
          <a:p>
            <a:endParaRPr lang="en-US" dirty="0" smtClean="0"/>
          </a:p>
          <a:p>
            <a:r>
              <a:rPr lang="en-US" sz="5900" b="1" dirty="0" smtClean="0">
                <a:solidFill>
                  <a:srgbClr val="FF0000"/>
                </a:solidFill>
              </a:rPr>
              <a:t>BY </a:t>
            </a:r>
            <a:endParaRPr lang="en-US" sz="5900" b="1" dirty="0" smtClean="0">
              <a:solidFill>
                <a:srgbClr val="FF0000"/>
              </a:solidFill>
            </a:endParaRPr>
          </a:p>
          <a:p>
            <a:r>
              <a:rPr lang="en-US" sz="9300" b="1" dirty="0" err="1" smtClean="0">
                <a:solidFill>
                  <a:srgbClr val="FF0000"/>
                </a:solidFill>
              </a:rPr>
              <a:t>Dr</a:t>
            </a:r>
            <a:r>
              <a:rPr lang="en-US" sz="9300" b="1" dirty="0" smtClean="0">
                <a:solidFill>
                  <a:srgbClr val="FF0000"/>
                </a:solidFill>
              </a:rPr>
              <a:t> M S </a:t>
            </a:r>
            <a:r>
              <a:rPr lang="en-US" sz="9300" b="1" dirty="0" err="1" smtClean="0">
                <a:solidFill>
                  <a:srgbClr val="FF0000"/>
                </a:solidFill>
              </a:rPr>
              <a:t>Gusain</a:t>
            </a:r>
            <a:endParaRPr lang="en-US" sz="9300" b="1" dirty="0" smtClean="0">
              <a:solidFill>
                <a:srgbClr val="FF0000"/>
              </a:solidFill>
            </a:endParaRPr>
          </a:p>
          <a:p>
            <a:r>
              <a:rPr lang="en-US" sz="5100" b="1" dirty="0" smtClean="0">
                <a:solidFill>
                  <a:srgbClr val="C00000"/>
                </a:solidFill>
              </a:rPr>
              <a:t>Department of History SGRR(PG) College, Dehradun-248001</a:t>
            </a:r>
          </a:p>
          <a:p>
            <a:r>
              <a:rPr lang="en-US" sz="5100" b="1" dirty="0" smtClean="0">
                <a:solidFill>
                  <a:srgbClr val="C00000"/>
                </a:solidFill>
              </a:rPr>
              <a:t>Email :historysgrrpgcollege@gmail.com</a:t>
            </a:r>
            <a:endParaRPr lang="en-US" sz="5100" b="1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0" y="6553200"/>
            <a:ext cx="1905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tx2"/>
                </a:solidFill>
              </a:rPr>
              <a:t>DR </a:t>
            </a:r>
            <a:r>
              <a:rPr lang="en-US" sz="1100" dirty="0" err="1" smtClean="0">
                <a:solidFill>
                  <a:schemeClr val="tx2"/>
                </a:solidFill>
              </a:rPr>
              <a:t>meharbansinghgusain</a:t>
            </a:r>
            <a:endParaRPr lang="en-IN" sz="11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208117"/>
      </p:ext>
    </p:extLst>
  </p:cSld>
  <p:clrMapOvr>
    <a:masterClrMapping/>
  </p:clrMapOvr>
  <p:transition advTm="49158"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1219200" cy="5410200"/>
          </a:xfrm>
        </p:spPr>
        <p:txBody>
          <a:bodyPr vert="vert">
            <a:norm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</a:rPr>
              <a:t>Our Library</a:t>
            </a:r>
            <a:endParaRPr lang="en-IN" sz="54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304800"/>
            <a:ext cx="6781800" cy="6248400"/>
          </a:xfrm>
        </p:spPr>
        <p:txBody>
          <a:bodyPr>
            <a:noAutofit/>
          </a:bodyPr>
          <a:lstStyle/>
          <a:p>
            <a:pPr lvl="0"/>
            <a:r>
              <a:rPr lang="en-IN" sz="1800" b="1" dirty="0">
                <a:latin typeface="Arial Black" pitchFamily="34" charset="0"/>
              </a:rPr>
              <a:t>The college has excellent learning resources in the form of rich library</a:t>
            </a:r>
          </a:p>
          <a:p>
            <a:r>
              <a:rPr lang="en-IN" sz="1800" b="1" dirty="0">
                <a:latin typeface="Arial Black" pitchFamily="34" charset="0"/>
              </a:rPr>
              <a:t> </a:t>
            </a:r>
          </a:p>
          <a:p>
            <a:pPr lvl="0"/>
            <a:r>
              <a:rPr lang="en-IN" sz="1800" b="1" dirty="0">
                <a:latin typeface="Arial Black" pitchFamily="34" charset="0"/>
              </a:rPr>
              <a:t>having 24905 texts books,</a:t>
            </a:r>
          </a:p>
          <a:p>
            <a:r>
              <a:rPr lang="en-IN" sz="1800" b="1" dirty="0">
                <a:latin typeface="Arial Black" pitchFamily="34" charset="0"/>
              </a:rPr>
              <a:t> </a:t>
            </a:r>
          </a:p>
          <a:p>
            <a:pPr lvl="0"/>
            <a:r>
              <a:rPr lang="en-IN" sz="1800" b="1" dirty="0">
                <a:latin typeface="Arial Black" pitchFamily="34" charset="0"/>
              </a:rPr>
              <a:t> 2537Reference books </a:t>
            </a:r>
          </a:p>
          <a:p>
            <a:r>
              <a:rPr lang="en-IN" sz="1800" b="1" dirty="0">
                <a:latin typeface="Arial Black" pitchFamily="34" charset="0"/>
              </a:rPr>
              <a:t> </a:t>
            </a:r>
          </a:p>
          <a:p>
            <a:pPr lvl="0"/>
            <a:r>
              <a:rPr lang="en-IN" sz="1800" b="1" dirty="0">
                <a:latin typeface="Arial Black" pitchFamily="34" charset="0"/>
              </a:rPr>
              <a:t>and 6275 E- journals, </a:t>
            </a:r>
          </a:p>
          <a:p>
            <a:r>
              <a:rPr lang="en-IN" sz="1800" b="1" dirty="0">
                <a:latin typeface="Arial Black" pitchFamily="34" charset="0"/>
              </a:rPr>
              <a:t> </a:t>
            </a:r>
          </a:p>
          <a:p>
            <a:pPr lvl="0"/>
            <a:r>
              <a:rPr lang="en-IN" sz="1800" b="1" dirty="0">
                <a:latin typeface="Arial Black" pitchFamily="34" charset="0"/>
              </a:rPr>
              <a:t>40 CD, </a:t>
            </a:r>
          </a:p>
          <a:p>
            <a:r>
              <a:rPr lang="en-IN" sz="1800" b="1" dirty="0">
                <a:latin typeface="Arial Black" pitchFamily="34" charset="0"/>
              </a:rPr>
              <a:t> </a:t>
            </a:r>
          </a:p>
          <a:p>
            <a:pPr lvl="0"/>
            <a:r>
              <a:rPr lang="en-IN" sz="1800" b="1" dirty="0">
                <a:latin typeface="Arial Black" pitchFamily="34" charset="0"/>
              </a:rPr>
              <a:t>15+02 News paper and</a:t>
            </a:r>
          </a:p>
          <a:p>
            <a:r>
              <a:rPr lang="en-IN" sz="1800" b="1" dirty="0">
                <a:latin typeface="Arial Black" pitchFamily="34" charset="0"/>
              </a:rPr>
              <a:t> </a:t>
            </a:r>
          </a:p>
          <a:p>
            <a:pPr lvl="0"/>
            <a:r>
              <a:rPr lang="en-IN" sz="1800" b="1" dirty="0">
                <a:latin typeface="Arial Black" pitchFamily="34" charset="0"/>
              </a:rPr>
              <a:t> 36 Hindi, English quality magazines. </a:t>
            </a:r>
          </a:p>
          <a:p>
            <a:r>
              <a:rPr lang="en-IN" sz="1800" b="1" dirty="0">
                <a:latin typeface="Arial Black" pitchFamily="34" charset="0"/>
              </a:rPr>
              <a:t> </a:t>
            </a:r>
          </a:p>
          <a:p>
            <a:pPr lvl="0"/>
            <a:r>
              <a:rPr lang="en-IN" sz="1800" b="1" dirty="0">
                <a:latin typeface="Arial Black" pitchFamily="34" charset="0"/>
              </a:rPr>
              <a:t>Our library also provides the INFLIBNET facility to student and teachers which provides more than 7764088 E-books and journals and many more of N-List and NDL.</a:t>
            </a:r>
          </a:p>
          <a:p>
            <a:endParaRPr lang="en-IN" sz="18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1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b="1" dirty="0">
                <a:solidFill>
                  <a:srgbClr val="C00000"/>
                </a:solidFill>
              </a:rPr>
              <a:t>Our college try its best to provide</a:t>
            </a:r>
            <a:r>
              <a:rPr lang="en-IN" dirty="0"/>
              <a:t/>
            </a:r>
            <a:br>
              <a:rPr lang="en-IN" dirty="0"/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>
            <a:normAutofit/>
          </a:bodyPr>
          <a:lstStyle/>
          <a:p>
            <a:pPr lvl="0"/>
            <a:r>
              <a:rPr lang="en-IN" b="1" dirty="0" smtClean="0"/>
              <a:t>the </a:t>
            </a:r>
            <a:r>
              <a:rPr lang="en-IN" b="1" dirty="0"/>
              <a:t>awareness of conservation of environment, </a:t>
            </a:r>
            <a:endParaRPr lang="en-IN" dirty="0"/>
          </a:p>
          <a:p>
            <a:pPr lvl="0"/>
            <a:r>
              <a:rPr lang="en-IN" b="1" dirty="0"/>
              <a:t>Plantation drive cleanliness through the </a:t>
            </a:r>
            <a:r>
              <a:rPr lang="en-IN" b="1" dirty="0">
                <a:solidFill>
                  <a:srgbClr val="C00000"/>
                </a:solidFill>
              </a:rPr>
              <a:t>seminars, workshop </a:t>
            </a:r>
            <a:endParaRPr lang="en-IN" dirty="0">
              <a:solidFill>
                <a:srgbClr val="C00000"/>
              </a:solidFill>
            </a:endParaRPr>
          </a:p>
          <a:p>
            <a:pPr lvl="0"/>
            <a:r>
              <a:rPr lang="en-IN" b="1" dirty="0"/>
              <a:t> </a:t>
            </a:r>
            <a:r>
              <a:rPr lang="en-IN" b="1" dirty="0" smtClean="0"/>
              <a:t>the </a:t>
            </a:r>
            <a:r>
              <a:rPr lang="en-IN" b="1" dirty="0"/>
              <a:t>cultural week </a:t>
            </a:r>
            <a:endParaRPr lang="en-IN" dirty="0"/>
          </a:p>
          <a:p>
            <a:pPr lvl="0"/>
            <a:r>
              <a:rPr lang="en-IN" b="1" i="1" dirty="0">
                <a:solidFill>
                  <a:srgbClr val="002060"/>
                </a:solidFill>
              </a:rPr>
              <a:t> </a:t>
            </a:r>
            <a:r>
              <a:rPr lang="en-IN" b="1" i="1" dirty="0" err="1">
                <a:solidFill>
                  <a:srgbClr val="002060"/>
                </a:solidFill>
              </a:rPr>
              <a:t>Beti</a:t>
            </a:r>
            <a:r>
              <a:rPr lang="en-IN" b="1" i="1" dirty="0">
                <a:solidFill>
                  <a:srgbClr val="002060"/>
                </a:solidFill>
              </a:rPr>
              <a:t> </a:t>
            </a:r>
            <a:r>
              <a:rPr lang="en-IN" b="1" i="1" dirty="0" err="1">
                <a:solidFill>
                  <a:srgbClr val="002060"/>
                </a:solidFill>
              </a:rPr>
              <a:t>Bachao</a:t>
            </a:r>
            <a:r>
              <a:rPr lang="en-IN" b="1" i="1" dirty="0">
                <a:solidFill>
                  <a:srgbClr val="002060"/>
                </a:solidFill>
              </a:rPr>
              <a:t> </a:t>
            </a:r>
            <a:r>
              <a:rPr lang="en-IN" b="1" i="1" dirty="0" err="1">
                <a:solidFill>
                  <a:srgbClr val="002060"/>
                </a:solidFill>
              </a:rPr>
              <a:t>Beti</a:t>
            </a:r>
            <a:r>
              <a:rPr lang="en-IN" b="1" i="1" dirty="0">
                <a:solidFill>
                  <a:srgbClr val="002060"/>
                </a:solidFill>
              </a:rPr>
              <a:t> </a:t>
            </a:r>
            <a:r>
              <a:rPr lang="en-IN" b="1" i="1" dirty="0" err="1">
                <a:solidFill>
                  <a:srgbClr val="002060"/>
                </a:solidFill>
              </a:rPr>
              <a:t>Padhao</a:t>
            </a:r>
            <a:endParaRPr lang="en-IN" i="1" dirty="0">
              <a:solidFill>
                <a:srgbClr val="002060"/>
              </a:solidFill>
            </a:endParaRPr>
          </a:p>
          <a:p>
            <a:pPr lvl="0"/>
            <a:r>
              <a:rPr lang="en-IN" b="1" dirty="0"/>
              <a:t>Awareness of Women Rights in India</a:t>
            </a:r>
            <a:endParaRPr lang="en-IN" dirty="0"/>
          </a:p>
          <a:p>
            <a:pPr lvl="0"/>
            <a:r>
              <a:rPr lang="en-IN" b="1" dirty="0">
                <a:solidFill>
                  <a:srgbClr val="FF0000"/>
                </a:solidFill>
              </a:rPr>
              <a:t>Skill Development Fest</a:t>
            </a:r>
            <a:endParaRPr lang="en-IN" dirty="0">
              <a:solidFill>
                <a:srgbClr val="FF0000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49537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/>
              <a:t>We provide-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IN" sz="3500" dirty="0"/>
              <a:t>we keep the periods of </a:t>
            </a:r>
            <a:r>
              <a:rPr lang="en-IN" sz="3500" b="1" dirty="0">
                <a:solidFill>
                  <a:srgbClr val="FF0000"/>
                </a:solidFill>
              </a:rPr>
              <a:t>mentoring, counselling and guiding in the Time table</a:t>
            </a:r>
            <a:r>
              <a:rPr lang="en-IN" sz="3500" dirty="0"/>
              <a:t>. </a:t>
            </a:r>
            <a:endParaRPr lang="en-IN" sz="3500" dirty="0" smtClean="0"/>
          </a:p>
          <a:p>
            <a:r>
              <a:rPr lang="en-IN" sz="3500" dirty="0" smtClean="0"/>
              <a:t> </a:t>
            </a:r>
          </a:p>
          <a:p>
            <a:r>
              <a:rPr lang="en-IN" sz="3500" b="1" dirty="0" smtClean="0">
                <a:solidFill>
                  <a:srgbClr val="002060"/>
                </a:solidFill>
              </a:rPr>
              <a:t>NCC</a:t>
            </a:r>
            <a:r>
              <a:rPr lang="en-IN" sz="3500" b="1" dirty="0">
                <a:solidFill>
                  <a:srgbClr val="002060"/>
                </a:solidFill>
              </a:rPr>
              <a:t>, NSS and Rovers &amp; rangers unit </a:t>
            </a:r>
            <a:r>
              <a:rPr lang="en-IN" sz="3500" dirty="0"/>
              <a:t>of college is training our students in different skills, values. </a:t>
            </a:r>
            <a:endParaRPr lang="en-IN" sz="3500" dirty="0" smtClean="0"/>
          </a:p>
          <a:p>
            <a:endParaRPr lang="en-IN" sz="3500" dirty="0" smtClean="0"/>
          </a:p>
          <a:p>
            <a:r>
              <a:rPr lang="en-IN" sz="3500" dirty="0" smtClean="0"/>
              <a:t>The </a:t>
            </a:r>
            <a:r>
              <a:rPr lang="en-IN" sz="3500" dirty="0"/>
              <a:t>college has registered students in </a:t>
            </a:r>
            <a:r>
              <a:rPr lang="en-IN" sz="3500" b="1" dirty="0">
                <a:solidFill>
                  <a:srgbClr val="7030A0"/>
                </a:solidFill>
              </a:rPr>
              <a:t>INTERNSHALA for skill development online courses</a:t>
            </a:r>
            <a:r>
              <a:rPr lang="en-IN" sz="3500" b="1">
                <a:solidFill>
                  <a:srgbClr val="7030A0"/>
                </a:solidFill>
              </a:rPr>
              <a:t>. </a:t>
            </a:r>
            <a:endParaRPr lang="en-IN" sz="3500" b="1" smtClean="0">
              <a:solidFill>
                <a:srgbClr val="7030A0"/>
              </a:solidFill>
            </a:endParaRPr>
          </a:p>
          <a:p>
            <a:endParaRPr lang="en-IN" sz="3500" b="1" dirty="0" smtClean="0">
              <a:solidFill>
                <a:srgbClr val="7030A0"/>
              </a:solidFill>
            </a:endParaRPr>
          </a:p>
          <a:p>
            <a:r>
              <a:rPr lang="en-IN" sz="3500" b="1" dirty="0" smtClean="0"/>
              <a:t>WE provide </a:t>
            </a:r>
            <a:r>
              <a:rPr lang="en-IN" sz="3500" b="1" dirty="0"/>
              <a:t>facilities to our research scholars. </a:t>
            </a:r>
            <a:r>
              <a:rPr lang="en-IN" sz="3500" dirty="0"/>
              <a:t> 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04905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1371600"/>
            <a:ext cx="8458201" cy="5383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800" y="228600"/>
            <a:ext cx="75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We are Regional Center of UOU</a:t>
            </a:r>
          </a:p>
          <a:p>
            <a:pPr algn="ctr"/>
            <a:r>
              <a:rPr lang="en-US" sz="2400" b="1" dirty="0" smtClean="0"/>
              <a:t>Only one State University in </a:t>
            </a:r>
            <a:r>
              <a:rPr lang="en-US" sz="2400" b="1" dirty="0" err="1" smtClean="0"/>
              <a:t>Uttrakhand</a:t>
            </a:r>
            <a:r>
              <a:rPr lang="en-US" sz="2400" b="1" dirty="0" smtClean="0"/>
              <a:t> providing the Distant mode education</a:t>
            </a:r>
            <a:endParaRPr lang="en-IN" sz="2400" b="1" dirty="0"/>
          </a:p>
        </p:txBody>
      </p:sp>
    </p:spTree>
    <p:extLst>
      <p:ext uri="{BB962C8B-B14F-4D97-AF65-F5344CB8AC3E}">
        <p14:creationId xmlns:p14="http://schemas.microsoft.com/office/powerpoint/2010/main" val="427328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backup5-11-2020\picture\9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11926"/>
            <a:ext cx="7620000" cy="448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" y="609600"/>
            <a:ext cx="8001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A supportive practice of learning</a:t>
            </a:r>
          </a:p>
          <a:p>
            <a:pPr algn="ctr"/>
            <a:r>
              <a:rPr lang="en-US" sz="2800" b="1" dirty="0" smtClean="0"/>
              <a:t>( </a:t>
            </a:r>
            <a:r>
              <a:rPr lang="en-US" sz="2800" b="1" i="1" dirty="0" smtClean="0"/>
              <a:t>useful for subjects like </a:t>
            </a:r>
            <a:r>
              <a:rPr lang="en-US" sz="2800" b="1" i="1" dirty="0" smtClean="0">
                <a:solidFill>
                  <a:srgbClr val="002060"/>
                </a:solidFill>
              </a:rPr>
              <a:t>history</a:t>
            </a:r>
            <a:r>
              <a:rPr lang="en-US" sz="2800" b="1" i="1" dirty="0" smtClean="0"/>
              <a:t>, sociology, </a:t>
            </a:r>
            <a:r>
              <a:rPr lang="en-US" sz="2800" b="1" i="1" dirty="0" smtClean="0">
                <a:solidFill>
                  <a:srgbClr val="00B050"/>
                </a:solidFill>
              </a:rPr>
              <a:t>political science</a:t>
            </a:r>
            <a:r>
              <a:rPr lang="en-US" sz="2800" b="1" i="1" dirty="0" smtClean="0"/>
              <a:t> and  Economics) </a:t>
            </a:r>
            <a:endParaRPr lang="en-IN" sz="2800" b="1" i="1" dirty="0"/>
          </a:p>
        </p:txBody>
      </p:sp>
    </p:spTree>
    <p:extLst>
      <p:ext uri="{BB962C8B-B14F-4D97-AF65-F5344CB8AC3E}">
        <p14:creationId xmlns:p14="http://schemas.microsoft.com/office/powerpoint/2010/main" val="1924925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backup5-11-2020\picture\9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399"/>
            <a:ext cx="8153400" cy="509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" y="457200"/>
            <a:ext cx="777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Place for students   contribution to The Heritage</a:t>
            </a:r>
            <a:endParaRPr lang="en-IN" sz="2800" b="1" dirty="0">
              <a:solidFill>
                <a:srgbClr val="C00000"/>
              </a:solidFill>
            </a:endParaRPr>
          </a:p>
        </p:txBody>
      </p:sp>
      <p:sp>
        <p:nvSpPr>
          <p:cNvPr id="3" name="Curved Left Arrow 2"/>
          <p:cNvSpPr/>
          <p:nvPr/>
        </p:nvSpPr>
        <p:spPr>
          <a:xfrm>
            <a:off x="4953000" y="718810"/>
            <a:ext cx="2819400" cy="339599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1066800" y="980420"/>
            <a:ext cx="228600" cy="25247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31519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backup5-11-2020\picture\9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24" y="1041260"/>
            <a:ext cx="7696200" cy="5331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000" y="228600"/>
            <a:ext cx="358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Place of Collection </a:t>
            </a:r>
            <a:endParaRPr lang="en-IN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392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backup5-11-2020\picture\9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37651"/>
            <a:ext cx="8153400" cy="5738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" y="348734"/>
            <a:ext cx="464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National Cadet Core</a:t>
            </a:r>
            <a:endParaRPr lang="en-IN" sz="28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62400" y="4572000"/>
            <a:ext cx="4419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</a:rPr>
              <a:t>Feeling of Pride and </a:t>
            </a:r>
          </a:p>
          <a:p>
            <a:r>
              <a:rPr lang="en-US" sz="3600" b="1" dirty="0">
                <a:solidFill>
                  <a:srgbClr val="7030A0"/>
                </a:solidFill>
              </a:rPr>
              <a:t>I</a:t>
            </a:r>
            <a:r>
              <a:rPr lang="en-US" sz="3600" b="1" dirty="0" smtClean="0">
                <a:solidFill>
                  <a:srgbClr val="7030A0"/>
                </a:solidFill>
              </a:rPr>
              <a:t>mportance of Discipline</a:t>
            </a:r>
            <a:endParaRPr lang="en-IN" sz="36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85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DELL\Pictures\IMG_20200828_1114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73380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DELL\Pictures\IMG_20200828_1114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81935" y="1356149"/>
            <a:ext cx="5139720" cy="385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DELL\Pictures\IMG_20200828_1116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228600"/>
            <a:ext cx="36576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43000" y="228600"/>
            <a:ext cx="716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</a:rPr>
              <a:t>National Service Scheme (NSS)</a:t>
            </a:r>
            <a:endParaRPr lang="en-IN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052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backup5-11-2020\picture\DSC002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1"/>
            <a:ext cx="2667000" cy="274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backup5-11-2020\picture\DSC044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685" y="1262842"/>
            <a:ext cx="3387148" cy="218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:\backup5-11-2020\picture\DSC045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967" y="221674"/>
            <a:ext cx="2514600" cy="267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D:\backup5-11-2020\picture\DSC046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957360"/>
            <a:ext cx="2438400" cy="260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backup5-11-2020\picture\DSC0448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486" y="3912674"/>
            <a:ext cx="3190047" cy="2488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:\backup5-11-2020\picture\DSC0459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851" y="3447705"/>
            <a:ext cx="2634549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0" y="457200"/>
            <a:ext cx="3787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Rovers and Rangers Unit</a:t>
            </a:r>
            <a:endParaRPr lang="en-IN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40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57200"/>
            <a:ext cx="7872413" cy="6172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1495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backup5-11-2020\picture\9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20701"/>
            <a:ext cx="8153400" cy="519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76400" y="533400"/>
            <a:ext cx="480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C00000"/>
                </a:solidFill>
              </a:rPr>
              <a:t>Seminar Hall</a:t>
            </a:r>
            <a:endParaRPr lang="en-IN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572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backup5-11-2020\picture\15536690338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882" y="145555"/>
            <a:ext cx="3784611" cy="2297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backup5-11-2020\picture\155366903397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672" y="527879"/>
            <a:ext cx="2094528" cy="3434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backup5-11-2020\picture\155366903375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591609"/>
            <a:ext cx="5232377" cy="1885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D:\backup5-11-2020\picture\155366903488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4076"/>
            <a:ext cx="2133600" cy="3063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D:\backup5-11-2020\picture\155366903364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794437"/>
            <a:ext cx="2793977" cy="156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D:\backup5-11-2020\picture\IMG-20190327-WA005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872" y="4114800"/>
            <a:ext cx="2399328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" y="304800"/>
            <a:ext cx="3429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Seminar in College</a:t>
            </a:r>
            <a:endParaRPr lang="en-IN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70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DELL\Pictures\IMG_20200817_1123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61" y="426720"/>
            <a:ext cx="3717083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67200" y="304800"/>
            <a:ext cx="4724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Algerian" pitchFamily="82" charset="0"/>
              </a:rPr>
              <a:t>Webinars in College During Covid-19</a:t>
            </a:r>
            <a:endParaRPr lang="en-IN" sz="2800" b="1" dirty="0">
              <a:solidFill>
                <a:srgbClr val="002060"/>
              </a:solidFill>
              <a:latin typeface="Algerian" pitchFamily="82" charset="0"/>
            </a:endParaRPr>
          </a:p>
        </p:txBody>
      </p:sp>
      <p:pic>
        <p:nvPicPr>
          <p:cNvPr id="1026" name="Picture 2" descr="D:\Lockdowne work\screeshots\Screenshot_2020-04-22-08-46-25-886_app.cybrook.teamlin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11" y="3276600"/>
            <a:ext cx="2660889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Lockdowne work\screeshots\Screenshot_2020-04-24-14-53-3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276600"/>
            <a:ext cx="1981200" cy="3086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Lockdowne work\certificates\IMG-20200616-WA00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4114800"/>
            <a:ext cx="2285999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Lockdowne work\certificates\IMG-20200617-WA002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258906"/>
            <a:ext cx="2957764" cy="2627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153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DELL\Pictures\IMG_20200909_0851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883212"/>
            <a:ext cx="3581400" cy="265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DELL\Pictures\IMG-20200807-WA005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15632"/>
            <a:ext cx="3581400" cy="334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DELL\Pictures\IMG-20200806-WA008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846" y="3979984"/>
            <a:ext cx="3405554" cy="2554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DELL\Pictures\IMG-20200805-WA012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40382"/>
            <a:ext cx="3886200" cy="261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315632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Culture Week during the Covid-19 (Online)</a:t>
            </a:r>
            <a:endParaRPr lang="en-IN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11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backup5-11-2020\picture\IMG-20180131-WA0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19200"/>
            <a:ext cx="39624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DELL\Pictures\IMG_20200702_1502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450" y="34290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" y="342900"/>
            <a:ext cx="3810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Good Practices</a:t>
            </a:r>
            <a:r>
              <a:rPr lang="en-US" dirty="0" smtClean="0"/>
              <a:t>: </a:t>
            </a:r>
            <a:r>
              <a:rPr lang="hi-IN" dirty="0" smtClean="0"/>
              <a:t>विदाई समारोह</a:t>
            </a:r>
            <a:r>
              <a:rPr lang="en-US" dirty="0" smtClean="0"/>
              <a:t>,</a:t>
            </a:r>
            <a:r>
              <a:rPr lang="hi-IN" dirty="0" smtClean="0"/>
              <a:t> सम्मान समरोह , पौधरोपण इत्यादि  </a:t>
            </a:r>
            <a:endParaRPr lang="en-IN" dirty="0"/>
          </a:p>
        </p:txBody>
      </p:sp>
      <p:pic>
        <p:nvPicPr>
          <p:cNvPr id="2050" name="Picture 2" descr="D:\Lockdowne work\IMG-20200715-WA00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0"/>
            <a:ext cx="396240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whats app imag Mi\IMG-20190517-WA003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799" y="3581400"/>
            <a:ext cx="4343401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270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567" y="152400"/>
            <a:ext cx="7516337" cy="2983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C:\Users\DELL\AppData\Local\Microsoft\Windows\Temporary Internet Files\Content.Word\IMG_20201020_11011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135708"/>
            <a:ext cx="8153400" cy="352946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4038600" y="3505200"/>
            <a:ext cx="4876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Cricket practice Pitch,    	basketball court </a:t>
            </a:r>
          </a:p>
          <a:p>
            <a:r>
              <a:rPr lang="en-US" sz="2800" b="1" dirty="0">
                <a:solidFill>
                  <a:srgbClr val="C00000"/>
                </a:solidFill>
              </a:rPr>
              <a:t>	</a:t>
            </a:r>
            <a:r>
              <a:rPr lang="en-US" sz="2800" b="1" dirty="0" smtClean="0">
                <a:solidFill>
                  <a:srgbClr val="C00000"/>
                </a:solidFill>
              </a:rPr>
              <a:t>	and </a:t>
            </a:r>
          </a:p>
          <a:p>
            <a:r>
              <a:rPr lang="en-US" sz="2800" b="1" dirty="0" smtClean="0">
                <a:solidFill>
                  <a:srgbClr val="C00000"/>
                </a:solidFill>
              </a:rPr>
              <a:t>Football ground of College</a:t>
            </a:r>
            <a:endParaRPr lang="en-IN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01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857250"/>
            <a:ext cx="78867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0" y="4572000"/>
            <a:ext cx="579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</a:rPr>
              <a:t>Student’s  Parking (RUSA)</a:t>
            </a:r>
            <a:endParaRPr lang="en-IN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55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64324"/>
            <a:ext cx="8534400" cy="5245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34000" y="3810000"/>
            <a:ext cx="3048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Smart Classrooms (RUSA)</a:t>
            </a:r>
            <a:endParaRPr lang="en-IN" sz="3600" b="1" dirty="0"/>
          </a:p>
        </p:txBody>
      </p:sp>
    </p:spTree>
    <p:extLst>
      <p:ext uri="{BB962C8B-B14F-4D97-AF65-F5344CB8AC3E}">
        <p14:creationId xmlns:p14="http://schemas.microsoft.com/office/powerpoint/2010/main" val="102334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458200" cy="487362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Keep in mind and try to follow</a:t>
            </a:r>
            <a:endParaRPr lang="en-IN" sz="2400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534400" cy="5943600"/>
          </a:xfrm>
        </p:spPr>
        <p:txBody>
          <a:bodyPr>
            <a:normAutofit fontScale="32500" lnSpcReduction="20000"/>
          </a:bodyPr>
          <a:lstStyle/>
          <a:p>
            <a:r>
              <a:rPr lang="en-US" sz="5500" b="1" dirty="0" smtClean="0">
                <a:latin typeface="Berlin Sans FB" pitchFamily="34" charset="0"/>
              </a:rPr>
              <a:t>Always keep your  college ID-card.</a:t>
            </a:r>
          </a:p>
          <a:p>
            <a:r>
              <a:rPr lang="en-US" sz="5500" b="1" dirty="0" smtClean="0">
                <a:solidFill>
                  <a:srgbClr val="C00000"/>
                </a:solidFill>
                <a:latin typeface="Berlin Sans FB" pitchFamily="34" charset="0"/>
              </a:rPr>
              <a:t>Be in Uniform</a:t>
            </a:r>
          </a:p>
          <a:p>
            <a:r>
              <a:rPr lang="en-US" sz="5500" b="1" dirty="0" smtClean="0">
                <a:latin typeface="Berlin Sans FB" pitchFamily="34" charset="0"/>
              </a:rPr>
              <a:t>Keep sanitizer</a:t>
            </a:r>
          </a:p>
          <a:p>
            <a:r>
              <a:rPr lang="en-US" sz="5500" b="1" dirty="0" smtClean="0">
                <a:latin typeface="Berlin Sans FB" pitchFamily="34" charset="0"/>
              </a:rPr>
              <a:t>Be in mask and do maintain physical distance</a:t>
            </a:r>
          </a:p>
          <a:p>
            <a:pPr marL="0" indent="0">
              <a:buNone/>
            </a:pPr>
            <a:r>
              <a:rPr lang="en-IN" sz="5500" b="1" dirty="0" smtClean="0">
                <a:latin typeface="Berlin Sans FB" pitchFamily="34" charset="0"/>
              </a:rPr>
              <a:t>(</a:t>
            </a:r>
            <a:r>
              <a:rPr lang="en-US" sz="5500" b="1" dirty="0" smtClean="0">
                <a:latin typeface="Berlin Sans FB" pitchFamily="34" charset="0"/>
              </a:rPr>
              <a:t>Note:</a:t>
            </a:r>
            <a:r>
              <a:rPr lang="en-IN" sz="5500" b="1" dirty="0" smtClean="0">
                <a:latin typeface="Berlin Sans FB" pitchFamily="34" charset="0"/>
              </a:rPr>
              <a:t> </a:t>
            </a:r>
            <a:r>
              <a:rPr lang="en-IN" sz="6200" b="1" dirty="0" smtClean="0">
                <a:solidFill>
                  <a:srgbClr val="FF0000"/>
                </a:solidFill>
                <a:latin typeface="Berlin Sans FB" pitchFamily="34" charset="0"/>
              </a:rPr>
              <a:t>we belongs </a:t>
            </a:r>
            <a:r>
              <a:rPr lang="en-IN" sz="6200" b="1" dirty="0" smtClean="0">
                <a:latin typeface="Berlin Sans FB" pitchFamily="34" charset="0"/>
              </a:rPr>
              <a:t>to rich civilization </a:t>
            </a:r>
            <a:r>
              <a:rPr lang="en-IN" sz="6200" b="1" dirty="0" smtClean="0">
                <a:solidFill>
                  <a:srgbClr val="FF0000"/>
                </a:solidFill>
                <a:latin typeface="Berlin Sans FB" pitchFamily="34" charset="0"/>
              </a:rPr>
              <a:t>and it is </a:t>
            </a:r>
            <a:r>
              <a:rPr lang="en-IN" sz="6200" b="1" dirty="0" smtClean="0">
                <a:solidFill>
                  <a:srgbClr val="002060"/>
                </a:solidFill>
                <a:latin typeface="Berlin Sans FB" pitchFamily="34" charset="0"/>
              </a:rPr>
              <a:t>known for socialisation </a:t>
            </a:r>
            <a:r>
              <a:rPr lang="en-IN" sz="6200" b="1" dirty="0" smtClean="0">
                <a:solidFill>
                  <a:srgbClr val="FF0000"/>
                </a:solidFill>
                <a:latin typeface="Berlin Sans FB" pitchFamily="34" charset="0"/>
              </a:rPr>
              <a:t>i.e. </a:t>
            </a:r>
            <a:r>
              <a:rPr lang="en-IN" sz="6200" b="1" dirty="0" smtClean="0">
                <a:solidFill>
                  <a:srgbClr val="002060"/>
                </a:solidFill>
                <a:latin typeface="Berlin Sans FB" pitchFamily="34" charset="0"/>
              </a:rPr>
              <a:t>relation</a:t>
            </a:r>
            <a:r>
              <a:rPr lang="en-IN" sz="6200" b="1" dirty="0" smtClean="0">
                <a:solidFill>
                  <a:srgbClr val="FF0000"/>
                </a:solidFill>
                <a:latin typeface="Berlin Sans FB" pitchFamily="34" charset="0"/>
              </a:rPr>
              <a:t>, family, </a:t>
            </a:r>
            <a:r>
              <a:rPr lang="en-IN" sz="6200" b="1" dirty="0" smtClean="0">
                <a:solidFill>
                  <a:srgbClr val="002060"/>
                </a:solidFill>
                <a:latin typeface="Berlin Sans FB" pitchFamily="34" charset="0"/>
              </a:rPr>
              <a:t>kinship</a:t>
            </a:r>
            <a:r>
              <a:rPr lang="en-IN" sz="6200" b="1" dirty="0" smtClean="0">
                <a:solidFill>
                  <a:srgbClr val="FF0000"/>
                </a:solidFill>
                <a:latin typeface="Berlin Sans FB" pitchFamily="34" charset="0"/>
              </a:rPr>
              <a:t> etc. </a:t>
            </a:r>
          </a:p>
          <a:p>
            <a:pPr marL="0" indent="0">
              <a:buNone/>
            </a:pPr>
            <a:r>
              <a:rPr lang="en-IN" sz="6200" b="1" dirty="0" smtClean="0">
                <a:solidFill>
                  <a:srgbClr val="FF0000"/>
                </a:solidFill>
                <a:latin typeface="Berlin Sans FB" pitchFamily="34" charset="0"/>
              </a:rPr>
              <a:t>So,   </a:t>
            </a:r>
            <a:r>
              <a:rPr lang="en-IN" sz="6200" b="1" dirty="0" smtClean="0">
                <a:solidFill>
                  <a:srgbClr val="002060"/>
                </a:solidFill>
                <a:latin typeface="Berlin Sans FB" pitchFamily="34" charset="0"/>
              </a:rPr>
              <a:t>do not keep social distance </a:t>
            </a:r>
            <a:r>
              <a:rPr lang="en-IN" sz="6200" b="1" dirty="0" smtClean="0">
                <a:solidFill>
                  <a:srgbClr val="FF0000"/>
                </a:solidFill>
                <a:latin typeface="Berlin Sans FB" pitchFamily="34" charset="0"/>
              </a:rPr>
              <a:t>maintain physical distance of 2 feet</a:t>
            </a:r>
            <a:r>
              <a:rPr lang="en-IN" sz="5500" b="1" dirty="0" smtClean="0">
                <a:latin typeface="Berlin Sans FB" pitchFamily="34" charset="0"/>
              </a:rPr>
              <a:t>)</a:t>
            </a:r>
          </a:p>
          <a:p>
            <a:pPr marL="0" indent="0">
              <a:buNone/>
            </a:pPr>
            <a:endParaRPr lang="en-US" sz="5500" b="1" dirty="0" smtClean="0">
              <a:latin typeface="Berlin Sans FB" pitchFamily="34" charset="0"/>
            </a:endParaRPr>
          </a:p>
          <a:p>
            <a:pPr marL="0" indent="0">
              <a:buNone/>
            </a:pPr>
            <a:endParaRPr lang="en-IN" sz="5500" b="1" dirty="0" smtClean="0">
              <a:latin typeface="Berlin Sans FB" pitchFamily="34" charset="0"/>
            </a:endParaRPr>
          </a:p>
          <a:p>
            <a:pPr marL="0" indent="0">
              <a:buNone/>
            </a:pPr>
            <a:r>
              <a:rPr lang="en-US" sz="5500" b="1" dirty="0" smtClean="0">
                <a:solidFill>
                  <a:srgbClr val="002060"/>
                </a:solidFill>
                <a:latin typeface="Berlin Sans FB" pitchFamily="34" charset="0"/>
              </a:rPr>
              <a:t>About Regular class</a:t>
            </a:r>
            <a:r>
              <a:rPr lang="en-US" sz="5500" b="1" dirty="0" smtClean="0">
                <a:latin typeface="Berlin Sans FB" pitchFamily="34" charset="0"/>
              </a:rPr>
              <a:t>		will provide you information soon</a:t>
            </a:r>
          </a:p>
          <a:p>
            <a:pPr marL="0" indent="0">
              <a:buNone/>
            </a:pPr>
            <a:endParaRPr lang="en-US" sz="3400" b="1" dirty="0">
              <a:latin typeface="Berlin Sans FB" pitchFamily="34" charset="0"/>
            </a:endParaRPr>
          </a:p>
          <a:p>
            <a:pPr marL="0" indent="0">
              <a:buNone/>
            </a:pPr>
            <a:endParaRPr lang="en-US" sz="3400" b="1" dirty="0" smtClean="0">
              <a:latin typeface="Berlin Sans FB" pitchFamily="34" charset="0"/>
            </a:endParaRPr>
          </a:p>
          <a:p>
            <a:pPr marL="0" indent="0">
              <a:buNone/>
            </a:pPr>
            <a:endParaRPr lang="en-US" sz="3400" b="1" dirty="0" smtClean="0">
              <a:latin typeface="Berlin Sans FB" pitchFamily="34" charset="0"/>
            </a:endParaRPr>
          </a:p>
          <a:p>
            <a:pPr marL="0" indent="0">
              <a:buNone/>
            </a:pPr>
            <a:endParaRPr lang="en-US" sz="4300" b="1" dirty="0" smtClean="0">
              <a:latin typeface="Berlin Sans FB" pitchFamily="34" charset="0"/>
            </a:endParaRPr>
          </a:p>
          <a:p>
            <a:r>
              <a:rPr lang="en-US" sz="7400" b="1" dirty="0">
                <a:solidFill>
                  <a:srgbClr val="C00000"/>
                </a:solidFill>
              </a:rPr>
              <a:t>Link you can use</a:t>
            </a:r>
            <a:r>
              <a:rPr lang="en-US" sz="6200" b="1" dirty="0"/>
              <a:t>:</a:t>
            </a:r>
          </a:p>
          <a:p>
            <a:pPr marL="0" indent="0">
              <a:buNone/>
            </a:pPr>
            <a:r>
              <a:rPr lang="en-IN" sz="5500" dirty="0" smtClean="0">
                <a:hlinkClick r:id="rId2"/>
              </a:rPr>
              <a:t>https</a:t>
            </a:r>
            <a:r>
              <a:rPr lang="en-IN" sz="5500" dirty="0">
                <a:hlinkClick r:id="rId2"/>
              </a:rPr>
              <a:t>://</a:t>
            </a:r>
            <a:r>
              <a:rPr lang="en-IN" sz="5500" dirty="0" smtClean="0">
                <a:hlinkClick r:id="rId2"/>
              </a:rPr>
              <a:t>www.youtube.com/channel/UCeBfpZvsxbnr_qMWu4gT2XQ?view_as=subscriber</a:t>
            </a:r>
            <a:endParaRPr lang="en-IN" sz="5500" dirty="0"/>
          </a:p>
          <a:p>
            <a:pPr marL="0" indent="0">
              <a:buNone/>
            </a:pPr>
            <a:r>
              <a:rPr lang="en-US" sz="3700" b="1" dirty="0" smtClean="0">
                <a:latin typeface="Berlin Sans FB" pitchFamily="34" charset="0"/>
              </a:rPr>
              <a:t> </a:t>
            </a:r>
            <a:r>
              <a:rPr lang="en-US" sz="3700" b="1" dirty="0" err="1" smtClean="0">
                <a:latin typeface="Berlin Sans FB" pitchFamily="34" charset="0"/>
              </a:rPr>
              <a:t>wharsapp</a:t>
            </a:r>
            <a:r>
              <a:rPr lang="en-US" sz="3700" b="1" dirty="0" smtClean="0">
                <a:latin typeface="Berlin Sans FB" pitchFamily="34" charset="0"/>
              </a:rPr>
              <a:t> no</a:t>
            </a:r>
            <a:r>
              <a:rPr lang="en-US" sz="6200" b="1" dirty="0" smtClean="0">
                <a:latin typeface="Berlin Sans FB" pitchFamily="34" charset="0"/>
              </a:rPr>
              <a:t> 7017413688   </a:t>
            </a:r>
            <a:r>
              <a:rPr lang="en-US" sz="3700" b="1" dirty="0" smtClean="0">
                <a:latin typeface="Berlin Sans FB" pitchFamily="34" charset="0"/>
              </a:rPr>
              <a:t>(BA-1 </a:t>
            </a:r>
            <a:r>
              <a:rPr lang="en-US" sz="3700" b="1" dirty="0" err="1" smtClean="0">
                <a:latin typeface="Berlin Sans FB" pitchFamily="34" charset="0"/>
              </a:rPr>
              <a:t>sem</a:t>
            </a:r>
            <a:r>
              <a:rPr lang="en-US" sz="3700" b="1" dirty="0" smtClean="0">
                <a:latin typeface="Berlin Sans FB" pitchFamily="34" charset="0"/>
              </a:rPr>
              <a:t> 2020-23) </a:t>
            </a:r>
            <a:r>
              <a:rPr lang="en-US" sz="7400" b="1" dirty="0" smtClean="0">
                <a:solidFill>
                  <a:srgbClr val="FF0000"/>
                </a:solidFill>
                <a:latin typeface="Berlin Sans FB" pitchFamily="34" charset="0"/>
              </a:rPr>
              <a:t>to </a:t>
            </a:r>
            <a:r>
              <a:rPr lang="en-US" sz="7400" b="1" dirty="0" err="1" smtClean="0">
                <a:solidFill>
                  <a:srgbClr val="FF0000"/>
                </a:solidFill>
                <a:latin typeface="Berlin Sans FB" pitchFamily="34" charset="0"/>
              </a:rPr>
              <a:t>fram</a:t>
            </a:r>
            <a:r>
              <a:rPr lang="en-US" sz="7400" b="1" dirty="0" smtClean="0">
                <a:solidFill>
                  <a:srgbClr val="FF0000"/>
                </a:solidFill>
                <a:latin typeface="Berlin Sans FB" pitchFamily="34" charset="0"/>
              </a:rPr>
              <a:t> </a:t>
            </a:r>
            <a:r>
              <a:rPr lang="en-US" sz="7400" b="1" dirty="0" err="1" smtClean="0">
                <a:solidFill>
                  <a:srgbClr val="FF0000"/>
                </a:solidFill>
                <a:latin typeface="Berlin Sans FB" pitchFamily="34" charset="0"/>
              </a:rPr>
              <a:t>whatsaap</a:t>
            </a:r>
            <a:r>
              <a:rPr lang="en-US" sz="7400" b="1" dirty="0" smtClean="0">
                <a:solidFill>
                  <a:srgbClr val="FF0000"/>
                </a:solidFill>
                <a:latin typeface="Berlin Sans FB" pitchFamily="34" charset="0"/>
              </a:rPr>
              <a:t> </a:t>
            </a:r>
            <a:r>
              <a:rPr lang="en-US" sz="7400" b="1" dirty="0" err="1" smtClean="0">
                <a:solidFill>
                  <a:srgbClr val="FF0000"/>
                </a:solidFill>
                <a:latin typeface="Berlin Sans FB" pitchFamily="34" charset="0"/>
              </a:rPr>
              <a:t>gruop</a:t>
            </a:r>
            <a:endParaRPr lang="en-US" sz="7400" b="1" dirty="0" smtClean="0">
              <a:solidFill>
                <a:srgbClr val="FF0000"/>
              </a:solidFill>
              <a:latin typeface="Berlin Sans FB" pitchFamily="34" charset="0"/>
            </a:endParaRPr>
          </a:p>
          <a:p>
            <a:pPr marL="0" indent="0" algn="ctr">
              <a:buNone/>
            </a:pPr>
            <a:endParaRPr lang="en-US" sz="3800" b="1" dirty="0"/>
          </a:p>
          <a:p>
            <a:pPr marL="0" indent="0" algn="ctr">
              <a:buNone/>
            </a:pPr>
            <a:endParaRPr lang="en-US" sz="4900" b="1" dirty="0" smtClean="0"/>
          </a:p>
          <a:p>
            <a:pPr marL="0" indent="0" algn="ctr">
              <a:buNone/>
            </a:pPr>
            <a:r>
              <a:rPr lang="hi-IN" sz="4900" b="1" dirty="0" smtClean="0"/>
              <a:t>साफ रहो स्वस्थ रहो,</a:t>
            </a:r>
            <a:endParaRPr lang="en-US" sz="4900" b="1" dirty="0" smtClean="0"/>
          </a:p>
          <a:p>
            <a:pPr marL="0" indent="0" algn="ctr">
              <a:buNone/>
            </a:pPr>
            <a:r>
              <a:rPr lang="hi-IN" sz="4900" b="1" dirty="0" smtClean="0"/>
              <a:t> </a:t>
            </a:r>
            <a:r>
              <a:rPr lang="en-US" sz="4900" b="1" dirty="0" smtClean="0"/>
              <a:t>(</a:t>
            </a:r>
            <a:r>
              <a:rPr lang="hi-IN" sz="4900" b="1" dirty="0" smtClean="0"/>
              <a:t>केवल स्वंय को नहीं अपने आस –पास को भी साफ रखो.</a:t>
            </a:r>
            <a:r>
              <a:rPr lang="en-US" sz="4900" b="1" dirty="0" smtClean="0"/>
              <a:t>)</a:t>
            </a:r>
            <a:endParaRPr lang="hi-IN" sz="4900" b="1" dirty="0" smtClean="0"/>
          </a:p>
          <a:p>
            <a:pPr marL="0" indent="0" algn="ctr">
              <a:buNone/>
            </a:pPr>
            <a:r>
              <a:rPr lang="hi-IN" sz="4900" b="1" dirty="0"/>
              <a:t>+</a:t>
            </a:r>
            <a:endParaRPr lang="hi-IN" sz="4900" b="1" dirty="0" smtClean="0"/>
          </a:p>
          <a:p>
            <a:pPr marL="0" indent="0" algn="ctr">
              <a:buNone/>
            </a:pPr>
            <a:r>
              <a:rPr lang="hi-IN" sz="4900" b="1" dirty="0" smtClean="0">
                <a:solidFill>
                  <a:srgbClr val="C00000"/>
                </a:solidFill>
              </a:rPr>
              <a:t>जागरूक बनो , जिमेदार बनो</a:t>
            </a:r>
            <a:endParaRPr lang="en-US" sz="4900" b="1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25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DELL\Pictures\IMG-20200720-WA00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8404654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" y="3276600"/>
            <a:ext cx="2971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latin typeface="Arial Black" pitchFamily="34" charset="0"/>
              </a:rPr>
              <a:t>Thank you very much </a:t>
            </a:r>
          </a:p>
          <a:p>
            <a:r>
              <a:rPr lang="en-US" sz="3200" dirty="0" smtClean="0">
                <a:solidFill>
                  <a:srgbClr val="C00000"/>
                </a:solidFill>
                <a:latin typeface="Arial Black" pitchFamily="34" charset="0"/>
              </a:rPr>
              <a:t>And</a:t>
            </a:r>
          </a:p>
          <a:p>
            <a:r>
              <a:rPr lang="en-US" sz="3200" dirty="0" smtClean="0">
                <a:solidFill>
                  <a:srgbClr val="C00000"/>
                </a:solidFill>
                <a:latin typeface="Arial Black" pitchFamily="34" charset="0"/>
              </a:rPr>
              <a:t>my best wishe</a:t>
            </a:r>
            <a:r>
              <a:rPr lang="en-US" sz="3200" dirty="0">
                <a:solidFill>
                  <a:srgbClr val="C00000"/>
                </a:solidFill>
                <a:latin typeface="Arial Black" pitchFamily="34" charset="0"/>
              </a:rPr>
              <a:t>s</a:t>
            </a:r>
            <a:endParaRPr lang="en-IN" sz="3200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213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22031"/>
            <a:ext cx="8610599" cy="6284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448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DELL\Pictures\2020-10-20\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90600"/>
            <a:ext cx="7315199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228600"/>
            <a:ext cx="571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</a:rPr>
              <a:t>Keep Prospectus of College</a:t>
            </a:r>
            <a:endParaRPr lang="en-IN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43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04800"/>
            <a:ext cx="6629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" y="4419600"/>
            <a:ext cx="6858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DSC -4</a:t>
            </a:r>
          </a:p>
          <a:p>
            <a:r>
              <a:rPr lang="en-US" b="1" dirty="0" smtClean="0"/>
              <a:t>AEEC( Skill)-2</a:t>
            </a:r>
          </a:p>
          <a:p>
            <a:r>
              <a:rPr lang="en-US" b="1" dirty="0" smtClean="0"/>
              <a:t>DSE-2</a:t>
            </a:r>
          </a:p>
          <a:p>
            <a:r>
              <a:rPr lang="en-US" b="1" dirty="0" smtClean="0"/>
              <a:t>GE-2</a:t>
            </a:r>
          </a:p>
          <a:p>
            <a:r>
              <a:rPr lang="en-US" b="1" dirty="0"/>
              <a:t>English </a:t>
            </a:r>
            <a:r>
              <a:rPr lang="en-US" b="1" dirty="0" smtClean="0"/>
              <a:t>Language and EVS </a:t>
            </a:r>
            <a:r>
              <a:rPr lang="en-US" sz="2400" b="1" dirty="0" smtClean="0"/>
              <a:t>(I semester)</a:t>
            </a:r>
            <a:endParaRPr lang="en-US" sz="2400" b="1" dirty="0"/>
          </a:p>
          <a:p>
            <a:r>
              <a:rPr lang="en-US" b="1" dirty="0"/>
              <a:t>English </a:t>
            </a:r>
            <a:r>
              <a:rPr lang="en-US" b="1" dirty="0" smtClean="0"/>
              <a:t>communication </a:t>
            </a:r>
            <a:r>
              <a:rPr lang="en-US" dirty="0" smtClean="0"/>
              <a:t>and  Hindi communication(</a:t>
            </a:r>
            <a:r>
              <a:rPr lang="en-US" sz="2400" b="1" dirty="0" smtClean="0">
                <a:solidFill>
                  <a:srgbClr val="C00000"/>
                </a:solidFill>
              </a:rPr>
              <a:t>II</a:t>
            </a:r>
            <a:r>
              <a:rPr lang="en-US" sz="2400" b="1" dirty="0" smtClean="0"/>
              <a:t> </a:t>
            </a:r>
            <a:r>
              <a:rPr lang="en-US" sz="2400" b="1" dirty="0" smtClean="0">
                <a:solidFill>
                  <a:srgbClr val="C00000"/>
                </a:solidFill>
              </a:rPr>
              <a:t>semester</a:t>
            </a:r>
            <a:r>
              <a:rPr lang="en-US" dirty="0" smtClean="0"/>
              <a:t>)</a:t>
            </a:r>
            <a:endParaRPr lang="en-US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1451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"/>
            <a:ext cx="84582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" y="5791200"/>
            <a:ext cx="807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haroni" pitchFamily="2" charset="-79"/>
                <a:cs typeface="Aharoni" pitchFamily="2" charset="-79"/>
              </a:rPr>
              <a:t>Department of Political Science</a:t>
            </a:r>
          </a:p>
          <a:p>
            <a:r>
              <a:rPr lang="en-US" dirty="0"/>
              <a:t> </a:t>
            </a:r>
            <a:r>
              <a:rPr lang="en-US" sz="1400" b="1" dirty="0" err="1" smtClean="0"/>
              <a:t>Mr</a:t>
            </a:r>
            <a:r>
              <a:rPr lang="en-US" sz="1400" b="1" dirty="0" smtClean="0"/>
              <a:t> Anil, M.A, </a:t>
            </a:r>
            <a:r>
              <a:rPr lang="en-US" sz="1400" b="1" dirty="0" err="1" smtClean="0"/>
              <a:t>Persuing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Ph.D</a:t>
            </a:r>
            <a:r>
              <a:rPr lang="en-US" sz="1400" b="1" dirty="0" smtClean="0"/>
              <a:t>                                                          Assistant Professor (Part Time) 6397728805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273209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19814870">
            <a:off x="125939" y="3645424"/>
            <a:ext cx="17730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English Language Lab</a:t>
            </a:r>
            <a:endParaRPr lang="en-IN" sz="24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21429458">
            <a:off x="3276600" y="764232"/>
            <a:ext cx="419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College Magazine</a:t>
            </a:r>
            <a:endParaRPr lang="en-IN" sz="2400" b="1" dirty="0">
              <a:solidFill>
                <a:srgbClr val="002060"/>
              </a:solidFill>
            </a:endParaRPr>
          </a:p>
        </p:txBody>
      </p:sp>
      <p:pic>
        <p:nvPicPr>
          <p:cNvPr id="3074" name="Picture 2" descr="C:\Users\DELL\Pictures\2020-10-20\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7673">
            <a:off x="1984336" y="1300310"/>
            <a:ext cx="6936351" cy="4949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1219200" y="4495800"/>
            <a:ext cx="9906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Down Arrow 4"/>
          <p:cNvSpPr/>
          <p:nvPr/>
        </p:nvSpPr>
        <p:spPr>
          <a:xfrm>
            <a:off x="5867400" y="762000"/>
            <a:ext cx="1143000" cy="762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7554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328753"/>
            <a:ext cx="388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</a:rPr>
              <a:t>Uniform</a:t>
            </a:r>
            <a:endParaRPr lang="en-IN" sz="40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DELL\Pictures\2020-10-20 uni\uni 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447800"/>
            <a:ext cx="3733799" cy="472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whats app imag Mi\IMG-20190914-WA00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920498"/>
            <a:ext cx="4191000" cy="440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6102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533400"/>
            <a:ext cx="335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/>
              <a:t>Scholarships in College</a:t>
            </a:r>
            <a:endParaRPr lang="en-IN" sz="3200" b="1" i="1" dirty="0"/>
          </a:p>
        </p:txBody>
      </p:sp>
      <p:pic>
        <p:nvPicPr>
          <p:cNvPr id="2050" name="Picture 2" descr="C:\Users\DELL\Pictures\2020-10-20 uni\uni 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191000"/>
            <a:ext cx="41910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ELL\Pictures\2020-10-20\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533400"/>
            <a:ext cx="39624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ELL\Pictures\2020-10-20\0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10618"/>
            <a:ext cx="4191000" cy="2275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9508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</TotalTime>
  <Words>372</Words>
  <Application>Microsoft Office PowerPoint</Application>
  <PresentationFormat>On-screen Show (4:3)</PresentationFormat>
  <Paragraphs>98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Welcome  to  Induction class  2020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Our Library</vt:lpstr>
      <vt:lpstr>Our college try its best to provide </vt:lpstr>
      <vt:lpstr>We provide-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Keep in mind and try to follow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 to  Induction class  for  BA-I Semester-2020</dc:title>
  <dc:creator>DELL</dc:creator>
  <cp:lastModifiedBy>dell</cp:lastModifiedBy>
  <cp:revision>48</cp:revision>
  <dcterms:created xsi:type="dcterms:W3CDTF">2006-08-16T00:00:00Z</dcterms:created>
  <dcterms:modified xsi:type="dcterms:W3CDTF">2021-04-04T15:56:17Z</dcterms:modified>
</cp:coreProperties>
</file>