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0" r:id="rId5"/>
    <p:sldId id="267" r:id="rId6"/>
    <p:sldId id="266" r:id="rId7"/>
    <p:sldId id="262" r:id="rId8"/>
    <p:sldId id="263" r:id="rId9"/>
    <p:sldId id="264" r:id="rId10"/>
    <p:sldId id="269" r:id="rId11"/>
    <p:sldId id="272" r:id="rId12"/>
    <p:sldId id="270" r:id="rId13"/>
    <p:sldId id="271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robert+baden-powell+born&amp;stick=H4sIAAAAAAAAAOPgE-LQz9U3SM8yz9YSy0620i9IzS_ISQVSRcX5eVZJ-UV5i1glivKTUotKFJISU1LzdAvyy1NzchRAUgBo82HLPwAAAA&amp;sa=X&amp;ved=2ahUKEwj_3u36xtDjAhUGuI8KHYBuDTYQ6BMoADApegQIDxA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www.google.com/search?q=robert+baden-powell+full+name&amp;stick=H4sIAAAAAAAAAOPgE-LQz9U3SM8yz9aSzk620i9IzS_ISQVSRcX5eVZppTk5CnmJuamLWGWL8pNSi0oUkhJTUvN0C_LLU4FScHkATpnSLEkAAAA&amp;sa=X&amp;ved=2ahUKEwj_3u36xtDjAhUGuI8KHYBuDTYQ6BMoADAregQIDxA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Nyeri&amp;stick=H4sIAAAAAAAAAOPgE-LQz9U3SM8yz1biBLGM09KrTLTks5Ot9AtS8wtyUvVTUpNTE4tTU-ILUouK8_OsUjJTUxaxsvpVphZlAgCHPHiAQAAAAA&amp;sa=X&amp;ved=2ahUKEwj_3u36xtDjAhUGuI8KHYBuDTYQmxMoATAqegQIDxAL" TargetMode="External"/><Relationship Id="rId5" Type="http://schemas.openxmlformats.org/officeDocument/2006/relationships/hyperlink" Target="https://www.google.com/search?q=robert+baden-powell+died&amp;stick=H4sIAAAAAAAAAOPgE-LQz9U3SM8yz9aSz0620i9IzS_ISdVPSU1OTSxOTYkvSC0qzs-zSslMTVnEKlGUn5RaVKKQlJiSmqdbkF-empOjAJICAPF8gKVIAAAA&amp;sa=X&amp;ved=2ahUKEwj_3u36xtDjAhUGuI8KHYBuDTYQ6BMoADAqegQIDxAK" TargetMode="External"/><Relationship Id="rId4" Type="http://schemas.openxmlformats.org/officeDocument/2006/relationships/hyperlink" Target="https://www.google.com/search?q=Paddington&amp;stick=H4sIAAAAAAAAAOPgE-LQz9U3SM8yz1YCs_KSigq0xLKTrfQLUvMLclKBVFFxfp5VUn5R3iJWroDElJTMvPSS_DwAEcKjGjsAAAA&amp;sa=X&amp;ved=2ahUKEwj_3u36xtDjAhUGuI8KHYBuDTYQmxMoATApegQIDxA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Rover and Ranger Units</a:t>
            </a:r>
            <a:br>
              <a:rPr lang="en-US" dirty="0"/>
            </a:br>
            <a:r>
              <a:rPr lang="en-US" sz="4000" dirty="0"/>
              <a:t> </a:t>
            </a:r>
            <a:r>
              <a:rPr lang="en-US" sz="2400" dirty="0"/>
              <a:t>SGRR(PG)</a:t>
            </a:r>
            <a:r>
              <a:rPr lang="en-US" sz="2400" dirty="0" err="1"/>
              <a:t>College,Dehradun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438400"/>
            <a:ext cx="7467600" cy="3733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Registered  unit   : 02</a:t>
            </a:r>
          </a:p>
          <a:p>
            <a:pPr eaLnBrk="1" hangingPunct="1">
              <a:defRPr/>
            </a:pPr>
            <a:r>
              <a:rPr lang="en-US" sz="2400" dirty="0"/>
              <a:t> </a:t>
            </a:r>
            <a:r>
              <a:rPr lang="en-US" sz="2400" b="1" dirty="0">
                <a:solidFill>
                  <a:schemeClr val="tx2"/>
                </a:solidFill>
              </a:rPr>
              <a:t>Ranger                : 01</a:t>
            </a:r>
            <a:r>
              <a:rPr lang="en-US" sz="1800" b="1" dirty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chemeClr val="tx2"/>
                </a:solidFill>
              </a:rPr>
              <a:t>Shivalik ranger crew )</a:t>
            </a:r>
            <a:endParaRPr lang="en-US" sz="18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2"/>
                </a:solidFill>
              </a:rPr>
              <a:t> Rover                    : 01</a:t>
            </a:r>
            <a:r>
              <a:rPr lang="en-US" sz="1800" b="1" dirty="0">
                <a:solidFill>
                  <a:schemeClr val="tx2"/>
                </a:solidFill>
              </a:rPr>
              <a:t> (</a:t>
            </a:r>
            <a:r>
              <a:rPr lang="en-US" sz="2000" b="1" dirty="0" err="1">
                <a:solidFill>
                  <a:schemeClr val="tx2"/>
                </a:solidFill>
              </a:rPr>
              <a:t>Himalyan</a:t>
            </a:r>
            <a:r>
              <a:rPr lang="en-US" sz="2000" b="1" dirty="0">
                <a:solidFill>
                  <a:schemeClr val="tx2"/>
                </a:solidFill>
              </a:rPr>
              <a:t> rover crew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C00000"/>
                </a:solidFill>
              </a:rPr>
              <a:t>			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In charge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C00000"/>
                </a:solidFill>
              </a:rPr>
              <a:t>1.</a:t>
            </a:r>
            <a:r>
              <a:rPr lang="en-US" sz="2400" b="1" dirty="0">
                <a:solidFill>
                  <a:schemeClr val="tx1"/>
                </a:solidFill>
              </a:rPr>
              <a:t>Dr M.S </a:t>
            </a:r>
            <a:r>
              <a:rPr lang="en-US" sz="2400" b="1" dirty="0" err="1">
                <a:solidFill>
                  <a:schemeClr val="tx1"/>
                </a:solidFill>
              </a:rPr>
              <a:t>Gusain</a:t>
            </a:r>
            <a:r>
              <a:rPr lang="en-US" sz="2400" b="1" dirty="0">
                <a:solidFill>
                  <a:schemeClr val="tx1"/>
                </a:solidFill>
              </a:rPr>
              <a:t> (Department of History)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 (trained rover scout leader, Completed basic course and advances course)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  2. Dr Anita </a:t>
            </a:r>
            <a:r>
              <a:rPr lang="en-US" sz="2400" b="1" dirty="0" err="1">
                <a:solidFill>
                  <a:srgbClr val="FF0000"/>
                </a:solidFill>
              </a:rPr>
              <a:t>Manori</a:t>
            </a:r>
            <a:r>
              <a:rPr lang="en-US" sz="2400" b="1" dirty="0">
                <a:solidFill>
                  <a:srgbClr val="FF0000"/>
                </a:solidFill>
              </a:rPr>
              <a:t>, Department of Physics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002060"/>
                </a:solidFill>
              </a:rPr>
              <a:t>3.Helping Assistant:  </a:t>
            </a:r>
            <a:r>
              <a:rPr lang="en-US" sz="2400" b="1" dirty="0" err="1">
                <a:solidFill>
                  <a:srgbClr val="002060"/>
                </a:solidFill>
              </a:rPr>
              <a:t>Mr</a:t>
            </a:r>
            <a:r>
              <a:rPr lang="en-US" sz="2400" b="1" dirty="0">
                <a:solidFill>
                  <a:srgbClr val="002060"/>
                </a:solidFill>
              </a:rPr>
              <a:t> Lakhpat </a:t>
            </a:r>
            <a:r>
              <a:rPr lang="en-US" sz="2400" b="1" dirty="0" err="1">
                <a:solidFill>
                  <a:srgbClr val="002060"/>
                </a:solidFill>
              </a:rPr>
              <a:t>Butola</a:t>
            </a:r>
            <a:endParaRPr lang="en-US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</p:txBody>
      </p:sp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1447802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19050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Registered on </a:t>
            </a:r>
            <a:r>
              <a:rPr lang="en-US" dirty="0">
                <a:solidFill>
                  <a:schemeClr val="tx2"/>
                </a:solidFill>
              </a:rPr>
              <a:t>20/10/2009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opportunities in scou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4065587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00600" y="533400"/>
            <a:ext cx="350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National Adventure </a:t>
            </a:r>
            <a:r>
              <a:rPr lang="en-US" sz="2400" b="1" dirty="0" err="1">
                <a:solidFill>
                  <a:srgbClr val="002060"/>
                </a:solidFill>
              </a:rPr>
              <a:t>Programmmes</a:t>
            </a:r>
            <a:r>
              <a:rPr lang="en-US" sz="2400" b="1" dirty="0">
                <a:solidFill>
                  <a:srgbClr val="002060"/>
                </a:solidFill>
              </a:rPr>
              <a:t> through out year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International camps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Mountaineering camps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Mapping camps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State level Adventure camp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Provincial </a:t>
            </a:r>
            <a:r>
              <a:rPr lang="en-US" sz="2400" b="1" dirty="0" err="1">
                <a:solidFill>
                  <a:srgbClr val="002060"/>
                </a:solidFill>
              </a:rPr>
              <a:t>Samagama</a:t>
            </a:r>
            <a:r>
              <a:rPr lang="en-US" sz="2400" b="1" dirty="0">
                <a:solidFill>
                  <a:srgbClr val="002060"/>
                </a:solidFill>
              </a:rPr>
              <a:t> every year.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	Opportunities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2% job in Indian Railways in Group C and D</a:t>
            </a:r>
          </a:p>
          <a:p>
            <a:endParaRPr lang="en-US" b="1" dirty="0"/>
          </a:p>
          <a:p>
            <a:r>
              <a:rPr lang="en-US" b="1" dirty="0"/>
              <a:t>President award</a:t>
            </a:r>
          </a:p>
          <a:p>
            <a:endParaRPr lang="en-US" b="1" dirty="0"/>
          </a:p>
          <a:p>
            <a:r>
              <a:rPr lang="en-US" b="1" dirty="0"/>
              <a:t>Vice President award</a:t>
            </a:r>
          </a:p>
          <a:p>
            <a:endParaRPr lang="en-US" b="1" dirty="0"/>
          </a:p>
          <a:p>
            <a:r>
              <a:rPr lang="en-US" b="1" dirty="0"/>
              <a:t>Governor Award.</a:t>
            </a:r>
          </a:p>
          <a:p>
            <a:endParaRPr lang="en-US" b="1" dirty="0"/>
          </a:p>
          <a:p>
            <a:r>
              <a:rPr lang="en-US" b="1" dirty="0"/>
              <a:t>Makes you ready to handle difficult situations.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2156400"/>
            <a:ext cx="14097000" cy="120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5207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76962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rovers</a:t>
            </a:r>
          </a:p>
        </p:txBody>
      </p:sp>
      <p:pic>
        <p:nvPicPr>
          <p:cNvPr id="14340" name="Picture 4" descr="Image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316990"/>
            <a:ext cx="8610600" cy="608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457200" y="38862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OUR MOTIVE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4724400" y="4495800"/>
            <a:ext cx="426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Kruti Dev 011" pitchFamily="2" charset="0"/>
              </a:rPr>
              <a:t>lsok&amp;Hkko</a:t>
            </a:r>
            <a:endParaRPr lang="en-US" sz="6000" dirty="0">
              <a:solidFill>
                <a:srgbClr val="FFFF00"/>
              </a:solidFill>
              <a:latin typeface="Kruti Dev 011" pitchFamily="2" charset="0"/>
            </a:endParaRP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3429000" y="5943601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Thanks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838201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This </a:t>
            </a:r>
            <a:r>
              <a:rPr lang="en-US" sz="2800" b="1" i="1" dirty="0"/>
              <a:t>program is designed to produce a true human </a:t>
            </a:r>
            <a:r>
              <a:rPr lang="en-US" sz="2800" b="1" dirty="0">
                <a:solidFill>
                  <a:srgbClr val="C00000"/>
                </a:solidFill>
              </a:rPr>
              <a:t>,</a:t>
            </a:r>
          </a:p>
          <a:p>
            <a:r>
              <a:rPr lang="en-US" sz="2800" b="1" dirty="0"/>
              <a:t>hence all </a:t>
            </a:r>
            <a:r>
              <a:rPr lang="en-US" sz="2800" b="1" i="1" dirty="0"/>
              <a:t>those who really want too be true human……………………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Welcome to our unit</a:t>
            </a:r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Scouting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i="0" dirty="0">
                <a:effectLst/>
                <a:latin typeface="arial" panose="020B0604020202020204" pitchFamily="34" charset="0"/>
              </a:rPr>
              <a:t>The purpose of Scouting </a:t>
            </a:r>
            <a:r>
              <a:rPr lang="en-US" i="0" dirty="0">
                <a:effectLst/>
                <a:latin typeface="arial" panose="020B0604020202020204" pitchFamily="34" charset="0"/>
              </a:rPr>
              <a:t>is to encourage the physical, intellectual, social, emotional and spiritual development of young people so that they take a constructive place in society as responsible citizens, and as members of their local, national and international communities.</a:t>
            </a:r>
            <a:endParaRPr lang="en-US" dirty="0"/>
          </a:p>
        </p:txBody>
      </p:sp>
      <p:sp>
        <p:nvSpPr>
          <p:cNvPr id="6146" name="AutoShape 2" descr="Image result for baden powell scou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524000"/>
            <a:ext cx="5257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Founder of Scouting: Baden Powell     (1907)                                </a:t>
            </a:r>
          </a:p>
          <a:p>
            <a:r>
              <a:rPr lang="en-US" dirty="0">
                <a:solidFill>
                  <a:srgbClr val="7030A0"/>
                </a:solidFill>
              </a:rPr>
              <a:t> (</a:t>
            </a:r>
            <a:r>
              <a:rPr lang="en-IN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name</a:t>
            </a:r>
            <a:r>
              <a:rPr lang="en-IN" dirty="0">
                <a:solidFill>
                  <a:srgbClr val="7030A0"/>
                </a:solidFill>
              </a:rPr>
              <a:t>: Robert Stephenson Smyth Baden-Powell)</a:t>
            </a:r>
          </a:p>
          <a:p>
            <a:endParaRPr lang="en-US" sz="2000" b="1" dirty="0"/>
          </a:p>
          <a:p>
            <a:r>
              <a:rPr lang="en-IN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Born</a:t>
            </a:r>
            <a:r>
              <a:rPr lang="en-IN" b="1" dirty="0"/>
              <a:t>:</a:t>
            </a:r>
          </a:p>
          <a:p>
            <a:r>
              <a:rPr lang="en-IN" b="1" dirty="0"/>
              <a:t>22 February 1857, </a:t>
            </a:r>
            <a:r>
              <a:rPr lang="en-IN" b="1" dirty="0" err="1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Paddington,London</a:t>
            </a:r>
            <a:r>
              <a:rPr lang="en-IN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United Kingdom</a:t>
            </a:r>
            <a:r>
              <a:rPr lang="en-IN" b="1" dirty="0"/>
              <a:t>          </a:t>
            </a:r>
          </a:p>
          <a:p>
            <a:r>
              <a:rPr lang="en-IN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Died</a:t>
            </a:r>
            <a:r>
              <a:rPr lang="en-IN" b="1" dirty="0"/>
              <a:t>: 8 January 1941, </a:t>
            </a:r>
            <a:r>
              <a:rPr lang="en-IN" b="1" dirty="0" err="1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Nyeri</a:t>
            </a:r>
            <a:r>
              <a:rPr lang="en-IN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Kenya</a:t>
            </a:r>
            <a:endParaRPr lang="en-IN" b="1" dirty="0"/>
          </a:p>
        </p:txBody>
      </p:sp>
      <p:pic>
        <p:nvPicPr>
          <p:cNvPr id="6148" name="Picture 4" descr="Image result for baden powell scou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600200"/>
            <a:ext cx="19050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76200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C00000"/>
                </a:solidFill>
              </a:rPr>
              <a:t>VISION of Rover and Ranger</a:t>
            </a:r>
            <a:br>
              <a:rPr lang="en-US" sz="6600" b="1" i="1" dirty="0">
                <a:solidFill>
                  <a:srgbClr val="C00000"/>
                </a:solidFill>
              </a:rPr>
            </a:b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2400" b="1" i="1" dirty="0"/>
              <a:t>Rover/Ranger is </a:t>
            </a:r>
            <a:r>
              <a:rPr lang="en-US" sz="2400" b="1" i="1" dirty="0">
                <a:solidFill>
                  <a:srgbClr val="002060"/>
                </a:solidFill>
              </a:rPr>
              <a:t>the higher wing of Bharat Scout and guide.</a:t>
            </a:r>
          </a:p>
          <a:p>
            <a:r>
              <a:rPr lang="en-US" sz="2400" b="1" i="1" dirty="0"/>
              <a:t>This is a </a:t>
            </a:r>
            <a:r>
              <a:rPr lang="en-US" sz="2400" b="1" i="1" dirty="0" err="1"/>
              <a:t>Internationl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youth movement </a:t>
            </a:r>
            <a:r>
              <a:rPr lang="en-US" sz="2400" b="1" i="1" dirty="0"/>
              <a:t>.</a:t>
            </a:r>
          </a:p>
          <a:p>
            <a:r>
              <a:rPr lang="en-US" sz="2400" b="1" i="1" dirty="0"/>
              <a:t>Rovers/Rangers will get varied </a:t>
            </a:r>
            <a:r>
              <a:rPr lang="en-US" sz="2400" b="1" i="1" dirty="0">
                <a:solidFill>
                  <a:srgbClr val="002060"/>
                </a:solidFill>
              </a:rPr>
              <a:t>opportunities to develop individually </a:t>
            </a:r>
            <a:r>
              <a:rPr lang="en-US" sz="2400" b="1" i="1" dirty="0"/>
              <a:t>and also develop </a:t>
            </a:r>
            <a:r>
              <a:rPr lang="en-US" sz="2400" b="1" i="1" dirty="0">
                <a:solidFill>
                  <a:srgbClr val="002060"/>
                </a:solidFill>
              </a:rPr>
              <a:t>in group</a:t>
            </a:r>
            <a:r>
              <a:rPr lang="en-US" sz="2400" b="1" i="1" dirty="0"/>
              <a:t>. </a:t>
            </a:r>
          </a:p>
          <a:p>
            <a:r>
              <a:rPr lang="en-US" sz="2400" b="1" i="1" dirty="0"/>
              <a:t>Here you will also </a:t>
            </a:r>
            <a:r>
              <a:rPr lang="en-US" sz="2400" b="1" i="1" dirty="0">
                <a:solidFill>
                  <a:srgbClr val="C00000"/>
                </a:solidFill>
              </a:rPr>
              <a:t>get encouragement and will know “Yourself</a:t>
            </a:r>
            <a:r>
              <a:rPr lang="en-US" sz="2400" b="1" i="1" dirty="0"/>
              <a:t>”. </a:t>
            </a:r>
          </a:p>
          <a:p>
            <a:r>
              <a:rPr lang="en-US" sz="2400" b="1" i="1" dirty="0"/>
              <a:t>You will discover really who you are as a person.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This</a:t>
            </a:r>
            <a:r>
              <a:rPr lang="en-US" sz="2400" b="1" i="1" dirty="0"/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will help you to lead a happy life. </a:t>
            </a:r>
          </a:p>
          <a:p>
            <a:r>
              <a:rPr lang="en-US" sz="2400" b="1" i="1" dirty="0"/>
              <a:t>Its </a:t>
            </a:r>
            <a:r>
              <a:rPr lang="en-US" sz="2400" b="1" i="1" dirty="0" err="1"/>
              <a:t>programmes</a:t>
            </a:r>
            <a:r>
              <a:rPr lang="en-US" sz="2400" b="1" i="1" dirty="0"/>
              <a:t> are very helpful in disaster management. The movement has power to change the attitude of our youth and ability to make them able to handle every kind of situations. </a:t>
            </a:r>
            <a:endParaRPr lang="en-US" sz="36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s\pictures\Pictures\samagama 2012\DSC04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548563" cy="56610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066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Dress Rangers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s\pictures\Pictures\samagama 2012\DSC00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400050"/>
            <a:ext cx="8305800" cy="6000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Dress Rovers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ictures\pictures\Pictures\samagama 2012\DSC04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598488"/>
            <a:ext cx="7548563" cy="566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2016-02-22 from andriod\from andriod 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797804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9144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Samagama</a:t>
            </a:r>
            <a:r>
              <a:rPr lang="en-US" sz="3200" b="1" dirty="0">
                <a:solidFill>
                  <a:srgbClr val="C00000"/>
                </a:solidFill>
              </a:rPr>
              <a:t> at </a:t>
            </a:r>
            <a:r>
              <a:rPr lang="en-US" sz="3200" b="1" dirty="0" err="1">
                <a:solidFill>
                  <a:srgbClr val="C00000"/>
                </a:solidFill>
              </a:rPr>
              <a:t>Kashipur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2016-02-22 from andriod\from andriod 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00400" y="6858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Salute of Scouting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pictures\Pictures\samagama 2012\DSC04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598488"/>
            <a:ext cx="7548563" cy="566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377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</vt:lpstr>
      <vt:lpstr>Calibri</vt:lpstr>
      <vt:lpstr>Kruti Dev 011</vt:lpstr>
      <vt:lpstr>Times New Roman</vt:lpstr>
      <vt:lpstr>Office Theme</vt:lpstr>
      <vt:lpstr>Rover and Ranger Units  SGRR(PG)College,Dehradun</vt:lpstr>
      <vt:lpstr>About Scouting</vt:lpstr>
      <vt:lpstr>VISION of Rover and Ranger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opportunities</vt:lpstr>
      <vt:lpstr>PowerPoint Presentation</vt:lpstr>
      <vt:lpstr>PowerPoint Presentation</vt:lpstr>
      <vt:lpstr>rovers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Rover and Ranger Unit  SGRR(PG)College,Dehradun</dc:title>
  <dc:creator>msg</dc:creator>
  <cp:lastModifiedBy>ACER</cp:lastModifiedBy>
  <cp:revision>41</cp:revision>
  <dcterms:created xsi:type="dcterms:W3CDTF">2006-08-16T00:00:00Z</dcterms:created>
  <dcterms:modified xsi:type="dcterms:W3CDTF">2021-09-14T09:58:24Z</dcterms:modified>
</cp:coreProperties>
</file>